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59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517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20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629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666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741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207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322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595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85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79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25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52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54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91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008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57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5C7269-F6F4-4B2F-A540-4AAB6F51B89C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4F1941-7F41-4C04-821C-2AB3DB76A2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596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2" y="685799"/>
            <a:ext cx="7277760" cy="2971801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/>
              <a:t>    Lactation </a:t>
            </a:r>
            <a:r>
              <a:rPr lang="en-US" altLang="en-US" sz="4400" dirty="0"/>
              <a:t>and 	</a:t>
            </a:r>
            <a:r>
              <a:rPr lang="en-US" altLang="en-US" sz="4400" dirty="0" smtClean="0"/>
              <a:t>Breastfeeding</a:t>
            </a:r>
            <a:r>
              <a:rPr lang="en-US" altLang="en-US" sz="4400" dirty="0"/>
              <a:t/>
            </a:r>
            <a:br>
              <a:rPr lang="en-US" altLang="en-US" sz="4400" dirty="0"/>
            </a:br>
            <a:endParaRPr lang="en-US" altLang="en-US" sz="4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3313" y="3049588"/>
            <a:ext cx="6248400" cy="1141412"/>
          </a:xfrm>
        </p:spPr>
        <p:txBody>
          <a:bodyPr/>
          <a:lstStyle/>
          <a:p>
            <a:pPr eaLnBrk="1" hangingPunct="1"/>
            <a:r>
              <a:rPr lang="en-US" altLang="en-US" smtClean="0"/>
              <a:t>Obstetrics and Gynecology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162800" y="54864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l" eaLnBrk="1" hangingPunct="1">
              <a:defRPr/>
            </a:pPr>
            <a:endParaRPr lang="en-US" sz="1200" b="1" kern="0" dirty="0"/>
          </a:p>
          <a:p>
            <a:pPr algn="l" eaLnBrk="1" hangingPunct="1">
              <a:defRPr/>
            </a:pPr>
            <a:endParaRPr lang="en-US" sz="1200" b="1" kern="0" dirty="0"/>
          </a:p>
          <a:p>
            <a:pPr eaLnBrk="1" hangingPunct="1">
              <a:defRPr/>
            </a:pPr>
            <a:endParaRPr lang="en-US" sz="1200" b="1" kern="0" dirty="0"/>
          </a:p>
          <a:p>
            <a:pPr eaLnBrk="1" hangingPunct="1">
              <a:defRPr/>
            </a:pPr>
            <a:r>
              <a:rPr lang="en-US" sz="1600" b="1" kern="0" dirty="0" err="1">
                <a:solidFill>
                  <a:srgbClr val="FFFF00"/>
                </a:solidFill>
              </a:rPr>
              <a:t>Dr.Sheeba</a:t>
            </a:r>
            <a:r>
              <a:rPr lang="en-US" sz="1600" b="1" kern="0" dirty="0">
                <a:solidFill>
                  <a:srgbClr val="FFFF00"/>
                </a:solidFill>
              </a:rPr>
              <a:t> .S  MD (</a:t>
            </a:r>
            <a:r>
              <a:rPr lang="en-US" sz="1600" b="1" kern="0" dirty="0" err="1">
                <a:solidFill>
                  <a:srgbClr val="FFFF00"/>
                </a:solidFill>
              </a:rPr>
              <a:t>Hom</a:t>
            </a:r>
            <a:r>
              <a:rPr lang="en-US" sz="1600" b="1" kern="0" dirty="0">
                <a:solidFill>
                  <a:srgbClr val="FFFF00"/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sz="1600" b="1" kern="0" dirty="0">
                <a:solidFill>
                  <a:srgbClr val="FFFF00"/>
                </a:solidFill>
              </a:rPr>
              <a:t>Assistant Professor </a:t>
            </a:r>
          </a:p>
          <a:p>
            <a:pPr eaLnBrk="1" hangingPunct="1">
              <a:defRPr/>
            </a:pPr>
            <a:r>
              <a:rPr lang="en-US" sz="1600" b="1" kern="0" dirty="0">
                <a:solidFill>
                  <a:srgbClr val="FFFF00"/>
                </a:solidFill>
              </a:rPr>
              <a:t>Dept. of OBG</a:t>
            </a:r>
          </a:p>
          <a:p>
            <a:pPr eaLnBrk="1" hangingPunct="1">
              <a:defRPr/>
            </a:pPr>
            <a:r>
              <a:rPr lang="en-US" sz="1600" b="1" kern="0" dirty="0">
                <a:solidFill>
                  <a:srgbClr val="FFFF00"/>
                </a:solidFill>
              </a:rPr>
              <a:t>SKHMC</a:t>
            </a:r>
          </a:p>
        </p:txBody>
      </p:sp>
    </p:spTree>
    <p:extLst>
      <p:ext uri="{BB962C8B-B14F-4D97-AF65-F5344CB8AC3E}">
        <p14:creationId xmlns:p14="http://schemas.microsoft.com/office/powerpoint/2010/main" val="35219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Infant Health Benefits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Provides immunologic protection while the infant’s immune system is maturing</a:t>
            </a:r>
          </a:p>
          <a:p>
            <a:pPr lvl="1" eaLnBrk="1" hangingPunct="1"/>
            <a:r>
              <a:rPr lang="en-US" altLang="en-US" smtClean="0"/>
              <a:t>Antimicrobial agents</a:t>
            </a:r>
          </a:p>
          <a:p>
            <a:pPr lvl="1" eaLnBrk="1" hangingPunct="1"/>
            <a:r>
              <a:rPr lang="en-US" altLang="en-US" smtClean="0"/>
              <a:t>Anti-inflammatory agents</a:t>
            </a:r>
          </a:p>
          <a:p>
            <a:pPr lvl="1" eaLnBrk="1" hangingPunct="1"/>
            <a:r>
              <a:rPr lang="en-US" altLang="en-US" smtClean="0"/>
              <a:t>Immunomodulating agents</a:t>
            </a:r>
          </a:p>
        </p:txBody>
      </p:sp>
    </p:spTree>
    <p:extLst>
      <p:ext uri="{BB962C8B-B14F-4D97-AF65-F5344CB8AC3E}">
        <p14:creationId xmlns:p14="http://schemas.microsoft.com/office/powerpoint/2010/main" val="244434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Infant Health Benefits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600"/>
              <a:t>Preterm Infants</a:t>
            </a:r>
          </a:p>
          <a:p>
            <a:pPr lvl="1" eaLnBrk="1" hangingPunct="1"/>
            <a:r>
              <a:rPr lang="en-US" altLang="en-US" sz="2200"/>
              <a:t>Decreased necrotizing enterocolitis</a:t>
            </a:r>
          </a:p>
          <a:p>
            <a:pPr lvl="1" eaLnBrk="1" hangingPunct="1"/>
            <a:r>
              <a:rPr lang="en-US" altLang="en-US" sz="2200"/>
              <a:t>Decreased ROP</a:t>
            </a:r>
          </a:p>
          <a:p>
            <a:pPr lvl="1" eaLnBrk="1" hangingPunct="1"/>
            <a:r>
              <a:rPr lang="en-US" altLang="en-US" sz="2200"/>
              <a:t>Decreased infection rates</a:t>
            </a:r>
          </a:p>
          <a:p>
            <a:pPr lvl="1" eaLnBrk="1" hangingPunct="1"/>
            <a:r>
              <a:rPr lang="en-US" altLang="en-US" sz="2200"/>
              <a:t>Better able to tolerate feedings</a:t>
            </a:r>
          </a:p>
          <a:p>
            <a:pPr lvl="1" eaLnBrk="1" hangingPunct="1"/>
            <a:r>
              <a:rPr lang="en-US" altLang="en-US" sz="2200"/>
              <a:t>Increased IQ rates</a:t>
            </a:r>
          </a:p>
          <a:p>
            <a:pPr eaLnBrk="1" hangingPunct="1"/>
            <a:r>
              <a:rPr lang="en-US" altLang="en-US" sz="2600"/>
              <a:t>Contains long chain polyunsaturated fatty acids that help the infant’s brain develop – these are normally provided by the mother in late pregnancy, therefore preterm infants miss this</a:t>
            </a:r>
          </a:p>
        </p:txBody>
      </p:sp>
    </p:spTree>
    <p:extLst>
      <p:ext uri="{BB962C8B-B14F-4D97-AF65-F5344CB8AC3E}">
        <p14:creationId xmlns:p14="http://schemas.microsoft.com/office/powerpoint/2010/main" val="210920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Mother Health Benefits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Less postpartum bleeding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More rapid uterine involution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Weight loss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Decreased premenopausal breast cancer rates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Decreased ovarian cancer rates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Lactational amenorrhea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still use progesterone only contraceptives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Combined contraceptives dry up milk</a:t>
            </a:r>
          </a:p>
        </p:txBody>
      </p:sp>
    </p:spTree>
    <p:extLst>
      <p:ext uri="{BB962C8B-B14F-4D97-AF65-F5344CB8AC3E}">
        <p14:creationId xmlns:p14="http://schemas.microsoft.com/office/powerpoint/2010/main" val="389623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Parent Benefits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Saves money</a:t>
            </a:r>
          </a:p>
          <a:p>
            <a:pPr eaLnBrk="1" hangingPunct="1"/>
            <a:r>
              <a:rPr lang="en-US" altLang="en-US" smtClean="0"/>
              <a:t>Saves time</a:t>
            </a:r>
          </a:p>
          <a:p>
            <a:pPr eaLnBrk="1" hangingPunct="1"/>
            <a:r>
              <a:rPr lang="en-US" altLang="en-US" smtClean="0"/>
              <a:t>Babies love it</a:t>
            </a:r>
          </a:p>
        </p:txBody>
      </p:sp>
    </p:spTree>
    <p:extLst>
      <p:ext uri="{BB962C8B-B14F-4D97-AF65-F5344CB8AC3E}">
        <p14:creationId xmlns:p14="http://schemas.microsoft.com/office/powerpoint/2010/main" val="1923022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Barriers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Early breastfeeding failures deprive infants of the benefits, and leave many mothers disappointed</a:t>
            </a:r>
          </a:p>
          <a:p>
            <a:pPr eaLnBrk="1" hangingPunct="1"/>
            <a:r>
              <a:rPr lang="en-US" altLang="en-US" smtClean="0"/>
              <a:t>It is a natural process, but many mothers need a lot of help</a:t>
            </a:r>
          </a:p>
        </p:txBody>
      </p:sp>
    </p:spTree>
    <p:extLst>
      <p:ext uri="{BB962C8B-B14F-4D97-AF65-F5344CB8AC3E}">
        <p14:creationId xmlns:p14="http://schemas.microsoft.com/office/powerpoint/2010/main" val="259877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Barriers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19264"/>
            <a:ext cx="8229600" cy="48339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100"/>
              <a:t>Must educate mothers regarding: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Positioning the baby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Latching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Normal nipple soreness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Cramping with breastfeeding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How often to feed the baby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Need to wake the baby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Alerting techniques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Rooting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Sucking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Listening for swallows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Preventing engorgement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Nutrition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Supply and demand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Infant cues</a:t>
            </a:r>
          </a:p>
        </p:txBody>
      </p:sp>
    </p:spTree>
    <p:extLst>
      <p:ext uri="{BB962C8B-B14F-4D97-AF65-F5344CB8AC3E}">
        <p14:creationId xmlns:p14="http://schemas.microsoft.com/office/powerpoint/2010/main" val="388877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 </a:t>
            </a:r>
            <a:br>
              <a:rPr lang="en-US" altLang="en-US" smtClean="0"/>
            </a:br>
            <a:r>
              <a:rPr lang="en-US" altLang="en-US" smtClean="0"/>
              <a:t>	Barriers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600"/>
              <a:t>Breast Pathology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Flat/inverted nipples, breast reduction surgery that severed milk ducts, previous breast abscess, extremely sore nipples (cracked, bleeding, blisters, abrasions)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Hormonal pathology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Failure of lactogenesis, hypothyroidism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Overall health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Smoking, anemia, poor nutrition, depression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Psychosocial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Restrictive feeding schedules, mother without support system, not rooming in with baby, bottle supplementing when not medically required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/>
              <a:t>Previous breastfed infant who failed to gain weight well, perinatal complication (hemorrhage, htn, infection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/>
          </a:p>
          <a:p>
            <a:pPr eaLnBrk="1" hangingPunct="1">
              <a:lnSpc>
                <a:spcPct val="80000"/>
              </a:lnSpc>
            </a:pPr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1038547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Teaching methods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95464"/>
            <a:ext cx="8229600" cy="47577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/>
              <a:t>With infant in mother’s arms</a:t>
            </a:r>
          </a:p>
          <a:p>
            <a:pPr eaLnBrk="1" hangingPunct="1"/>
            <a:r>
              <a:rPr lang="en-US" altLang="en-US" sz="2600"/>
              <a:t>Consistent information</a:t>
            </a:r>
          </a:p>
          <a:p>
            <a:pPr eaLnBrk="1" hangingPunct="1"/>
            <a:r>
              <a:rPr lang="en-US" altLang="en-US" sz="2600"/>
              <a:t>Repeat information in a variety of ways</a:t>
            </a:r>
          </a:p>
          <a:p>
            <a:pPr eaLnBrk="1" hangingPunct="1"/>
            <a:r>
              <a:rPr lang="en-US" altLang="en-US" sz="2600"/>
              <a:t>Watch the mother feed the baby and help</a:t>
            </a:r>
          </a:p>
          <a:p>
            <a:pPr eaLnBrk="1" hangingPunct="1"/>
            <a:r>
              <a:rPr lang="en-US" altLang="en-US" sz="2600"/>
              <a:t>Let the mother know she may have difficulties at first</a:t>
            </a:r>
          </a:p>
          <a:p>
            <a:pPr eaLnBrk="1" hangingPunct="1"/>
            <a:r>
              <a:rPr lang="en-US" altLang="en-US" sz="2600"/>
              <a:t>Remind mom that baby is learning with her</a:t>
            </a:r>
          </a:p>
          <a:p>
            <a:pPr eaLnBrk="1" hangingPunct="1"/>
            <a:r>
              <a:rPr lang="en-US" altLang="en-US" sz="2600"/>
              <a:t>Praise the mother’s progress, help build confidence</a:t>
            </a:r>
          </a:p>
          <a:p>
            <a:pPr eaLnBrk="1" hangingPunct="1"/>
            <a:r>
              <a:rPr lang="en-US" altLang="en-US" sz="2600"/>
              <a:t>Provide discharge support</a:t>
            </a:r>
          </a:p>
        </p:txBody>
      </p:sp>
    </p:spTree>
    <p:extLst>
      <p:ext uri="{BB962C8B-B14F-4D97-AF65-F5344CB8AC3E}">
        <p14:creationId xmlns:p14="http://schemas.microsoft.com/office/powerpoint/2010/main" val="1683997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The Results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/>
              <a:t>Baby gains weight</a:t>
            </a:r>
          </a:p>
          <a:p>
            <a:pPr lvl="1" eaLnBrk="1" hangingPunct="1"/>
            <a:r>
              <a:rPr lang="en-US" altLang="en-US" sz="2200"/>
              <a:t>No more than 7% weight loss</a:t>
            </a:r>
          </a:p>
          <a:p>
            <a:pPr lvl="1" eaLnBrk="1" hangingPunct="1"/>
            <a:r>
              <a:rPr lang="en-US" altLang="en-US" sz="2200"/>
              <a:t>Back to birth weight in 2 weeks</a:t>
            </a:r>
          </a:p>
          <a:p>
            <a:pPr lvl="1" eaLnBrk="1" hangingPunct="1"/>
            <a:r>
              <a:rPr lang="en-US" altLang="en-US" sz="2200"/>
              <a:t>1oz per day weight gain for the first three months</a:t>
            </a:r>
          </a:p>
          <a:p>
            <a:pPr eaLnBrk="1" hangingPunct="1"/>
            <a:r>
              <a:rPr lang="en-US" altLang="en-US" sz="2600"/>
              <a:t>Mother is comfortable and satisfied</a:t>
            </a:r>
          </a:p>
          <a:p>
            <a:pPr eaLnBrk="1" hangingPunct="1"/>
            <a:r>
              <a:rPr lang="en-US" altLang="en-US" sz="2600"/>
              <a:t>If baby is still loosing weight on the 4</a:t>
            </a:r>
            <a:r>
              <a:rPr lang="en-US" altLang="en-US" sz="2600" baseline="30000"/>
              <a:t>th</a:t>
            </a:r>
            <a:r>
              <a:rPr lang="en-US" altLang="en-US" sz="2600"/>
              <a:t> day of life:</a:t>
            </a:r>
          </a:p>
          <a:p>
            <a:pPr lvl="1" eaLnBrk="1" hangingPunct="1"/>
            <a:r>
              <a:rPr lang="en-US" altLang="en-US" sz="2200"/>
              <a:t>Get feeding evaluation</a:t>
            </a:r>
          </a:p>
          <a:p>
            <a:pPr lvl="1" eaLnBrk="1" hangingPunct="1"/>
            <a:r>
              <a:rPr lang="en-US" altLang="en-US" sz="2200"/>
              <a:t>Remember to:</a:t>
            </a:r>
          </a:p>
          <a:p>
            <a:pPr lvl="2" eaLnBrk="1" hangingPunct="1"/>
            <a:r>
              <a:rPr lang="en-US" altLang="en-US" sz="2100"/>
              <a:t>1. fed the baby</a:t>
            </a:r>
          </a:p>
          <a:p>
            <a:pPr lvl="2" eaLnBrk="1" hangingPunct="1"/>
            <a:r>
              <a:rPr lang="en-US" altLang="en-US" sz="2100"/>
              <a:t>2. maintain the milk supply</a:t>
            </a:r>
          </a:p>
          <a:p>
            <a:pPr lvl="2" eaLnBrk="1" hangingPunct="1"/>
            <a:r>
              <a:rPr lang="en-US" altLang="en-US" sz="2100"/>
              <a:t>3. continue breastfeeding</a:t>
            </a:r>
          </a:p>
        </p:txBody>
      </p:sp>
    </p:spTree>
    <p:extLst>
      <p:ext uri="{BB962C8B-B14F-4D97-AF65-F5344CB8AC3E}">
        <p14:creationId xmlns:p14="http://schemas.microsoft.com/office/powerpoint/2010/main" val="370289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Complications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900"/>
              <a:t>Infants at risk for poor weight 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Premature (less than 38 weeks)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Difficulty latching 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Ineffective or unsustained sucking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Oral anatomic abnormalities (cleft lip/palate, short frenulum, receding chin)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Multiples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Jaundice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Cystic fibrosis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Infection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Cardiac disorders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Neurologic problems – downs, hypo or hypertonia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Poor apgars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Long labor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Sleepy, nondemanding, passive temperament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Separation from mother early after delivery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/>
              <a:t>Infants less than 5 lbs</a:t>
            </a:r>
          </a:p>
        </p:txBody>
      </p:sp>
    </p:spTree>
    <p:extLst>
      <p:ext uri="{BB962C8B-B14F-4D97-AF65-F5344CB8AC3E}">
        <p14:creationId xmlns:p14="http://schemas.microsoft.com/office/powerpoint/2010/main" val="73577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Lactation</a:t>
            </a:r>
            <a:br>
              <a:rPr lang="en-US" altLang="en-US" smtClean="0"/>
            </a:br>
            <a:r>
              <a:rPr lang="en-US" altLang="en-US" smtClean="0"/>
              <a:t>	Anatomy and Physiology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828801"/>
            <a:ext cx="8229600" cy="4411663"/>
          </a:xfrm>
        </p:spPr>
        <p:txBody>
          <a:bodyPr/>
          <a:lstStyle/>
          <a:p>
            <a:pPr eaLnBrk="1" hangingPunct="1"/>
            <a:r>
              <a:rPr lang="en-US" altLang="en-US" smtClean="0"/>
              <a:t>Hormones during pregnancy</a:t>
            </a:r>
          </a:p>
          <a:p>
            <a:pPr lvl="1" eaLnBrk="1" hangingPunct="1"/>
            <a:r>
              <a:rPr lang="en-US" altLang="en-US" b="1" smtClean="0"/>
              <a:t>Estrogen</a:t>
            </a:r>
            <a:r>
              <a:rPr lang="en-US" altLang="en-US" smtClean="0"/>
              <a:t> stimulates the ductile systems to grow, then estrogen levels drop after birth</a:t>
            </a:r>
          </a:p>
          <a:p>
            <a:pPr lvl="1" eaLnBrk="1" hangingPunct="1"/>
            <a:r>
              <a:rPr lang="en-US" altLang="en-US" b="1" smtClean="0"/>
              <a:t>Progesterone</a:t>
            </a:r>
            <a:r>
              <a:rPr lang="en-US" altLang="en-US" smtClean="0"/>
              <a:t> increases the size of alveoli and lobes</a:t>
            </a:r>
          </a:p>
          <a:p>
            <a:pPr lvl="1" eaLnBrk="1" hangingPunct="1"/>
            <a:r>
              <a:rPr lang="en-US" altLang="en-US" b="1" smtClean="0"/>
              <a:t>Prolactin</a:t>
            </a:r>
            <a:r>
              <a:rPr lang="en-US" altLang="en-US" smtClean="0"/>
              <a:t> contributes to increasing the breast tissue during pregnancy</a:t>
            </a:r>
          </a:p>
        </p:txBody>
      </p:sp>
    </p:spTree>
    <p:extLst>
      <p:ext uri="{BB962C8B-B14F-4D97-AF65-F5344CB8AC3E}">
        <p14:creationId xmlns:p14="http://schemas.microsoft.com/office/powerpoint/2010/main" val="3953824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/>
              <a:t>Breastfeeding</a:t>
            </a:r>
            <a:br>
              <a:rPr lang="en-US" altLang="en-US" sz="3500"/>
            </a:br>
            <a:r>
              <a:rPr lang="en-US" altLang="en-US" sz="3500"/>
              <a:t>	Hospital Discharge Support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Mother breastfeed longer if they: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Are confident at hospital discharge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Have a good support system after discharge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Receive follow up after discharge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Upon discharge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Give written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Recommend mom to keep breastfeeding record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Give mom phone number for a telephone helpline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Lactation consultant follow-up</a:t>
            </a:r>
          </a:p>
        </p:txBody>
      </p:sp>
    </p:spTree>
    <p:extLst>
      <p:ext uri="{BB962C8B-B14F-4D97-AF65-F5344CB8AC3E}">
        <p14:creationId xmlns:p14="http://schemas.microsoft.com/office/powerpoint/2010/main" val="3677609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Hospital discharge support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Support the mothers breastfeeding efforts</a:t>
            </a:r>
          </a:p>
          <a:p>
            <a:pPr eaLnBrk="1" hangingPunct="1"/>
            <a:r>
              <a:rPr lang="en-US" altLang="en-US" smtClean="0"/>
              <a:t>Provide accurate current breastfeeding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107167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             BURPING OR       	BREAKING THE WIND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en-US" b="1" smtClean="0"/>
              <a:t>   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b="1" smtClean="0"/>
              <a:t>   Burping</a:t>
            </a:r>
            <a:r>
              <a:rPr lang="en-US" altLang="en-US" smtClean="0"/>
              <a:t> helps to get rid of some of the air that </a:t>
            </a:r>
            <a:r>
              <a:rPr lang="en-US" altLang="en-US" b="1" smtClean="0"/>
              <a:t>babies</a:t>
            </a:r>
            <a:r>
              <a:rPr lang="en-US" altLang="en-US" smtClean="0"/>
              <a:t> tend to swallow during feeding. Not being </a:t>
            </a:r>
            <a:r>
              <a:rPr lang="en-US" altLang="en-US" b="1" smtClean="0"/>
              <a:t>burped</a:t>
            </a:r>
            <a:r>
              <a:rPr lang="en-US" altLang="en-US" smtClean="0"/>
              <a:t> often and swallowing too much air can make a </a:t>
            </a:r>
            <a:r>
              <a:rPr lang="en-US" altLang="en-US" b="1" smtClean="0"/>
              <a:t>baby</a:t>
            </a:r>
            <a:r>
              <a:rPr lang="en-US" altLang="en-US" smtClean="0"/>
              <a:t> spit up, or seem cranky or gassy.</a:t>
            </a:r>
          </a:p>
        </p:txBody>
      </p:sp>
    </p:spTree>
    <p:extLst>
      <p:ext uri="{BB962C8B-B14F-4D97-AF65-F5344CB8AC3E}">
        <p14:creationId xmlns:p14="http://schemas.microsoft.com/office/powerpoint/2010/main" val="461367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             WEANING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N" dirty="0" smtClean="0"/>
              <a:t>Weaning  - Period when  baby gets accustomed to food other than its mothers milk ( from 9 months to 1 year).</a:t>
            </a:r>
          </a:p>
          <a:p>
            <a:pPr>
              <a:defRPr/>
            </a:pPr>
            <a:r>
              <a:rPr lang="en-IN" dirty="0" smtClean="0"/>
              <a:t>Dangers of the weaning period : </a:t>
            </a:r>
          </a:p>
          <a:p>
            <a:pPr marL="0" indent="0">
              <a:buNone/>
              <a:defRPr/>
            </a:pPr>
            <a:r>
              <a:rPr lang="en-IN" dirty="0" smtClean="0"/>
              <a:t>	Nutritional disturbances</a:t>
            </a:r>
          </a:p>
          <a:p>
            <a:pPr marL="0" indent="0">
              <a:buNone/>
              <a:defRPr/>
            </a:pPr>
            <a:r>
              <a:rPr lang="en-IN" dirty="0" smtClean="0"/>
              <a:t>	Weaning diarrhoea</a:t>
            </a:r>
          </a:p>
          <a:p>
            <a:pPr marL="0" indent="0">
              <a:buNone/>
              <a:defRPr/>
            </a:pPr>
            <a:r>
              <a:rPr lang="en-IN" dirty="0" smtClean="0"/>
              <a:t>	Psychological trauma to the baby when 	weaning is abrupt.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5989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048000" y="2590800"/>
            <a:ext cx="6553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N" altLang="en-US" sz="4400" b="1">
                <a:latin typeface="AR DARLING"/>
              </a:rPr>
              <a:t>IMMUNISATION SCHEDULE FROM BIRTH TO TWO YEARS</a:t>
            </a:r>
            <a:endParaRPr lang="en-US" altLang="en-US" sz="4400" b="1"/>
          </a:p>
        </p:txBody>
      </p:sp>
    </p:spTree>
    <p:extLst>
      <p:ext uri="{BB962C8B-B14F-4D97-AF65-F5344CB8AC3E}">
        <p14:creationId xmlns:p14="http://schemas.microsoft.com/office/powerpoint/2010/main" val="4742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381000"/>
          <a:ext cx="8229600" cy="631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382">
                <a:tc>
                  <a:txBody>
                    <a:bodyPr/>
                    <a:lstStyle/>
                    <a:p>
                      <a:r>
                        <a:rPr lang="en-IN" sz="1800" baseline="0" dirty="0" smtClean="0"/>
                        <a:t>                             T</a:t>
                      </a:r>
                      <a:r>
                        <a:rPr lang="en-IN" sz="1800" dirty="0" smtClean="0"/>
                        <a:t>IME</a:t>
                      </a:r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                          VACCINE</a:t>
                      </a:r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991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At birth</a:t>
                      </a:r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BCG , oral polio – 1, hepatitis B – 1st</a:t>
                      </a:r>
                    </a:p>
                    <a:p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454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6 to 8 weeks</a:t>
                      </a:r>
                      <a:r>
                        <a:rPr lang="en-IN" sz="1800" baseline="0" dirty="0" smtClean="0"/>
                        <a:t> </a:t>
                      </a:r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Triple-1 , oral polio-2 ,</a:t>
                      </a:r>
                      <a:r>
                        <a:rPr lang="en-IN" sz="1800" dirty="0" err="1" smtClean="0"/>
                        <a:t>Hib</a:t>
                      </a:r>
                      <a:r>
                        <a:rPr lang="en-IN" sz="1800" dirty="0" smtClean="0"/>
                        <a:t> vaccine -1 and Hepatitis Bvaccine-2</a:t>
                      </a:r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454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10 to 12 weeks</a:t>
                      </a:r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Triple-2 , oral polio 3 , </a:t>
                      </a:r>
                      <a:r>
                        <a:rPr lang="en-IN" sz="1800" dirty="0" err="1" smtClean="0"/>
                        <a:t>Hib</a:t>
                      </a:r>
                      <a:r>
                        <a:rPr lang="en-IN" sz="1800" dirty="0" smtClean="0"/>
                        <a:t> vaccine2</a:t>
                      </a:r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14 to 16 weeks</a:t>
                      </a:r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Triple-3, oral polio4 , </a:t>
                      </a:r>
                      <a:r>
                        <a:rPr lang="en-IN" sz="1800" dirty="0" err="1" smtClean="0"/>
                        <a:t>Hib</a:t>
                      </a:r>
                      <a:r>
                        <a:rPr lang="en-IN" sz="1800" dirty="0" smtClean="0"/>
                        <a:t> vaccine3</a:t>
                      </a:r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6 months</a:t>
                      </a:r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Hepatitis B vaccine 3</a:t>
                      </a:r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18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9 months</a:t>
                      </a:r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Measles vaccine , oral polio 5</a:t>
                      </a:r>
                    </a:p>
                    <a:p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8454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15 to 24 months</a:t>
                      </a:r>
                      <a:endParaRPr lang="en-IN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MMR(15months) . Triple and oral polio booster dose (18months) and typhoid ( 24months</a:t>
                      </a:r>
                      <a:endParaRPr lang="en-IN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5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Lactation</a:t>
            </a:r>
            <a:br>
              <a:rPr lang="en-US" altLang="en-US" smtClean="0"/>
            </a:br>
            <a:r>
              <a:rPr lang="en-US" altLang="en-US" smtClean="0"/>
              <a:t>	Anatomy and Physiology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 enlargement</a:t>
            </a:r>
          </a:p>
          <a:p>
            <a:pPr lvl="1" eaLnBrk="1" hangingPunct="1"/>
            <a:r>
              <a:rPr lang="en-US" altLang="en-US" smtClean="0"/>
              <a:t>During pregnancy and lactation indicates the mammary glands are becoming functional</a:t>
            </a:r>
          </a:p>
          <a:p>
            <a:pPr lvl="1" eaLnBrk="1" hangingPunct="1"/>
            <a:r>
              <a:rPr lang="en-US" altLang="en-US" smtClean="0"/>
              <a:t>Breast size before pregnancy does not determine the amount of milk a woman will produce</a:t>
            </a:r>
          </a:p>
        </p:txBody>
      </p:sp>
    </p:spTree>
    <p:extLst>
      <p:ext uri="{BB962C8B-B14F-4D97-AF65-F5344CB8AC3E}">
        <p14:creationId xmlns:p14="http://schemas.microsoft.com/office/powerpoint/2010/main" val="210694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Lactation</a:t>
            </a:r>
            <a:br>
              <a:rPr lang="en-US" altLang="en-US" smtClean="0"/>
            </a:br>
            <a:r>
              <a:rPr lang="en-US" altLang="en-US" smtClean="0"/>
              <a:t>	Anatomy and Physiology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Alveoli</a:t>
            </a:r>
            <a:r>
              <a:rPr lang="en-US" altLang="en-US" smtClean="0"/>
              <a:t> secrete milk and contract when stimulated</a:t>
            </a:r>
          </a:p>
          <a:p>
            <a:pPr eaLnBrk="1" hangingPunct="1"/>
            <a:r>
              <a:rPr lang="en-US" altLang="en-US" b="1" smtClean="0"/>
              <a:t>Oxytocin</a:t>
            </a:r>
            <a:r>
              <a:rPr lang="en-US" altLang="en-US" smtClean="0"/>
              <a:t> stimulates milk secretion and is released during the ‘let down’ or milk ejection reflex</a:t>
            </a:r>
          </a:p>
          <a:p>
            <a:pPr eaLnBrk="1" hangingPunct="1"/>
            <a:r>
              <a:rPr lang="en-US" altLang="en-US" smtClean="0"/>
              <a:t>After let down, milk travels into the </a:t>
            </a:r>
            <a:r>
              <a:rPr lang="en-US" altLang="en-US" b="1" smtClean="0"/>
              <a:t>ductules</a:t>
            </a:r>
            <a:r>
              <a:rPr lang="en-US" altLang="en-US" smtClean="0"/>
              <a:t>, then to the larger – </a:t>
            </a:r>
            <a:r>
              <a:rPr lang="en-US" altLang="en-US" b="1" smtClean="0"/>
              <a:t>lactiferous or mammary</a:t>
            </a:r>
            <a:r>
              <a:rPr lang="en-US" altLang="en-US" smtClean="0"/>
              <a:t> ducts</a:t>
            </a:r>
          </a:p>
        </p:txBody>
      </p:sp>
    </p:spTree>
    <p:extLst>
      <p:ext uri="{BB962C8B-B14F-4D97-AF65-F5344CB8AC3E}">
        <p14:creationId xmlns:p14="http://schemas.microsoft.com/office/powerpoint/2010/main" val="322512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Lactation</a:t>
            </a:r>
            <a:br>
              <a:rPr lang="en-US" altLang="en-US" smtClean="0"/>
            </a:br>
            <a:r>
              <a:rPr lang="en-US" altLang="en-US" smtClean="0"/>
              <a:t>	Anatomy and Physiology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Hormones during </a:t>
            </a:r>
            <a:r>
              <a:rPr lang="en-US" altLang="en-US" b="1" smtClean="0"/>
              <a:t>breastfeeding</a:t>
            </a:r>
          </a:p>
          <a:p>
            <a:pPr lvl="1" eaLnBrk="1" hangingPunct="1"/>
            <a:r>
              <a:rPr lang="en-US" altLang="en-US" b="1" smtClean="0"/>
              <a:t>Prolactin </a:t>
            </a:r>
            <a:r>
              <a:rPr lang="en-US" altLang="en-US" smtClean="0"/>
              <a:t>levels rise with nipple stimulation</a:t>
            </a:r>
          </a:p>
          <a:p>
            <a:pPr lvl="1" eaLnBrk="1" hangingPunct="1"/>
            <a:r>
              <a:rPr lang="en-US" altLang="en-US" smtClean="0"/>
              <a:t>Alveolar cells make milk in response to prolactin when the baby sucks</a:t>
            </a:r>
          </a:p>
          <a:p>
            <a:pPr lvl="1" eaLnBrk="1" hangingPunct="1"/>
            <a:r>
              <a:rPr lang="en-US" altLang="en-US" b="1" smtClean="0"/>
              <a:t>Oxytocin </a:t>
            </a:r>
            <a:r>
              <a:rPr lang="en-US" altLang="en-US" smtClean="0"/>
              <a:t>causes the alveoli to squeeze the newly produced milk into the duct system</a:t>
            </a:r>
          </a:p>
        </p:txBody>
      </p:sp>
    </p:spTree>
    <p:extLst>
      <p:ext uri="{BB962C8B-B14F-4D97-AF65-F5344CB8AC3E}">
        <p14:creationId xmlns:p14="http://schemas.microsoft.com/office/powerpoint/2010/main" val="426383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Lactation</a:t>
            </a:r>
            <a:br>
              <a:rPr lang="en-US" altLang="en-US" smtClean="0"/>
            </a:br>
            <a:r>
              <a:rPr lang="en-US" altLang="en-US" smtClean="0"/>
              <a:t>	Anatomy and Physiology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Lactin and sucking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Oxytocin Release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Releases Milk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Infant Empties Breast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Production Increases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600"/>
              <a:t>Milk Production Occurs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Interference with this cycle decreases the milk supply.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 b="1"/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6019800" y="2667001"/>
            <a:ext cx="209550" cy="430213"/>
          </a:xfrm>
          <a:prstGeom prst="downArrow">
            <a:avLst>
              <a:gd name="adj1" fmla="val 50000"/>
              <a:gd name="adj2" fmla="val 513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6019800" y="3429001"/>
            <a:ext cx="209550" cy="430213"/>
          </a:xfrm>
          <a:prstGeom prst="downArrow">
            <a:avLst>
              <a:gd name="adj1" fmla="val 50000"/>
              <a:gd name="adj2" fmla="val 513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6019800" y="4191001"/>
            <a:ext cx="209550" cy="430213"/>
          </a:xfrm>
          <a:prstGeom prst="downArrow">
            <a:avLst>
              <a:gd name="adj1" fmla="val 50000"/>
              <a:gd name="adj2" fmla="val 513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6019800" y="5029201"/>
            <a:ext cx="209550" cy="430213"/>
          </a:xfrm>
          <a:prstGeom prst="downArrow">
            <a:avLst>
              <a:gd name="adj1" fmla="val 50000"/>
              <a:gd name="adj2" fmla="val 513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6019800" y="1828801"/>
            <a:ext cx="209550" cy="430213"/>
          </a:xfrm>
          <a:prstGeom prst="downArrow">
            <a:avLst>
              <a:gd name="adj1" fmla="val 50000"/>
              <a:gd name="adj2" fmla="val 513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8379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Infant Health Benefits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COLOSTRUM </a:t>
            </a:r>
          </a:p>
          <a:p>
            <a:pPr lvl="1" eaLnBrk="1" hangingPunct="1"/>
            <a:r>
              <a:rPr lang="en-US" altLang="en-US" smtClean="0"/>
              <a:t>Deep yellowish serous fluid.</a:t>
            </a:r>
          </a:p>
          <a:p>
            <a:pPr lvl="1" eaLnBrk="1" hangingPunct="1"/>
            <a:r>
              <a:rPr lang="en-US" altLang="en-US" smtClean="0"/>
              <a:t>Alkaline in nature.</a:t>
            </a:r>
          </a:p>
          <a:p>
            <a:pPr lvl="1" eaLnBrk="1" hangingPunct="1"/>
            <a:r>
              <a:rPr lang="en-US" altLang="en-US" smtClean="0"/>
              <a:t>Low fat for easy digestion</a:t>
            </a:r>
          </a:p>
          <a:p>
            <a:pPr lvl="1" eaLnBrk="1" hangingPunct="1"/>
            <a:r>
              <a:rPr lang="en-US" altLang="en-US" smtClean="0"/>
              <a:t>Contains mothers antibodies which boost infants’ immune system</a:t>
            </a:r>
          </a:p>
          <a:p>
            <a:pPr lvl="1" eaLnBrk="1" hangingPunct="1"/>
            <a:r>
              <a:rPr lang="en-US" altLang="en-US" smtClean="0"/>
              <a:t>Acts as a laxative to easy passage of meconium.</a:t>
            </a:r>
          </a:p>
          <a:p>
            <a:pPr lvl="1" eaLnBrk="1" hangingPunct="1"/>
            <a:r>
              <a:rPr lang="en-US" altLang="en-US" smtClean="0"/>
              <a:t>Due to th antibodies and humoral factors provide immunological defence to the new born infant.</a:t>
            </a:r>
          </a:p>
        </p:txBody>
      </p:sp>
    </p:spTree>
    <p:extLst>
      <p:ext uri="{BB962C8B-B14F-4D97-AF65-F5344CB8AC3E}">
        <p14:creationId xmlns:p14="http://schemas.microsoft.com/office/powerpoint/2010/main" val="3297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Infant Health Benefits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milk comes in</a:t>
            </a:r>
          </a:p>
          <a:p>
            <a:pPr lvl="1" eaLnBrk="1" hangingPunct="1"/>
            <a:r>
              <a:rPr lang="en-US" altLang="en-US" smtClean="0"/>
              <a:t>Transitional milk for up to 2 weeks</a:t>
            </a:r>
          </a:p>
          <a:p>
            <a:pPr lvl="2" eaLnBrk="1" hangingPunct="1"/>
            <a:r>
              <a:rPr lang="en-US" altLang="en-US" smtClean="0"/>
              <a:t>May still have yellow appearance</a:t>
            </a:r>
          </a:p>
          <a:p>
            <a:pPr lvl="2" eaLnBrk="1" hangingPunct="1"/>
            <a:r>
              <a:rPr lang="en-US" altLang="en-US" smtClean="0"/>
              <a:t>Amounts increase quickly as infant hungers and digestive system matures</a:t>
            </a:r>
          </a:p>
          <a:p>
            <a:pPr lvl="1" eaLnBrk="1" hangingPunct="1"/>
            <a:r>
              <a:rPr lang="en-US" altLang="en-US" smtClean="0"/>
              <a:t>Mother's" milk making” changes from endocrine to autocrine system</a:t>
            </a:r>
          </a:p>
          <a:p>
            <a:pPr lvl="1" eaLnBrk="1" hangingPunct="1"/>
            <a:r>
              <a:rPr lang="en-US" altLang="en-US" smtClean="0"/>
              <a:t>Mature milk</a:t>
            </a:r>
          </a:p>
          <a:p>
            <a:pPr lvl="2" eaLnBrk="1" hangingPunct="1"/>
            <a:r>
              <a:rPr lang="en-US" altLang="en-US" smtClean="0"/>
              <a:t>Supply/demand system engorgement decreases</a:t>
            </a:r>
          </a:p>
          <a:p>
            <a:pPr lvl="2" eaLnBrk="1" hangingPunct="1"/>
            <a:r>
              <a:rPr lang="en-US" altLang="en-US" smtClean="0"/>
              <a:t>Properties of fore milk and hind milk present</a:t>
            </a:r>
          </a:p>
        </p:txBody>
      </p:sp>
    </p:spTree>
    <p:extLst>
      <p:ext uri="{BB962C8B-B14F-4D97-AF65-F5344CB8AC3E}">
        <p14:creationId xmlns:p14="http://schemas.microsoft.com/office/powerpoint/2010/main" val="36372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Breastfeeding</a:t>
            </a:r>
            <a:br>
              <a:rPr lang="en-US" altLang="en-US" smtClean="0"/>
            </a:br>
            <a:r>
              <a:rPr lang="en-US" altLang="en-US" smtClean="0"/>
              <a:t>	Infant Health Benefits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Lower risk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Diarrhea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Constipation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Infections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/>
              <a:t>Ear, respiratory, meningitis, urinary 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SIDS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Allergic diseases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Chronic digestive diseases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Juvenile onset diabetes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Acute leukemia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/>
              <a:t>Adult obesity</a:t>
            </a:r>
          </a:p>
        </p:txBody>
      </p:sp>
    </p:spTree>
    <p:extLst>
      <p:ext uri="{BB962C8B-B14F-4D97-AF65-F5344CB8AC3E}">
        <p14:creationId xmlns:p14="http://schemas.microsoft.com/office/powerpoint/2010/main" val="78801246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965</Words>
  <Application>Microsoft Office PowerPoint</Application>
  <PresentationFormat>Widescreen</PresentationFormat>
  <Paragraphs>203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 DARLING</vt:lpstr>
      <vt:lpstr>Arial</vt:lpstr>
      <vt:lpstr>Century Gothic</vt:lpstr>
      <vt:lpstr>Wingdings</vt:lpstr>
      <vt:lpstr>Wingdings 3</vt:lpstr>
      <vt:lpstr>Slice</vt:lpstr>
      <vt:lpstr>    Lactation and  Breastfeeding </vt:lpstr>
      <vt:lpstr>Lactation  Anatomy and Physiology</vt:lpstr>
      <vt:lpstr>Lactation  Anatomy and Physiology</vt:lpstr>
      <vt:lpstr>Lactation  Anatomy and Physiology</vt:lpstr>
      <vt:lpstr>Lactation  Anatomy and Physiology</vt:lpstr>
      <vt:lpstr>Lactation  Anatomy and Physiology</vt:lpstr>
      <vt:lpstr>Breastfeeding  Infant Health Benefits</vt:lpstr>
      <vt:lpstr>Breastfeeding  Infant Health Benefits</vt:lpstr>
      <vt:lpstr>Breastfeeding  Infant Health Benefits</vt:lpstr>
      <vt:lpstr>Breastfeeding  Infant Health Benefits</vt:lpstr>
      <vt:lpstr>Breastfeeding  Infant Health Benefits</vt:lpstr>
      <vt:lpstr>Breastfeeding  Mother Health Benefits</vt:lpstr>
      <vt:lpstr>Breastfeeding  Parent Benefits</vt:lpstr>
      <vt:lpstr>Breastfeeding  Barriers</vt:lpstr>
      <vt:lpstr>Breastfeeding  Barriers</vt:lpstr>
      <vt:lpstr>Breastfeeding   Barriers</vt:lpstr>
      <vt:lpstr>Breastfeeding  Teaching methods</vt:lpstr>
      <vt:lpstr>Breastfeeding  The Results</vt:lpstr>
      <vt:lpstr>Breastfeeding  Complications</vt:lpstr>
      <vt:lpstr>Breastfeeding  Hospital Discharge Support</vt:lpstr>
      <vt:lpstr>Breastfeeding  Hospital discharge support</vt:lpstr>
      <vt:lpstr>              BURPING OR        BREAKING THE WIND</vt:lpstr>
      <vt:lpstr>              WEANING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Lactation and  Breastfeeding </dc:title>
  <dc:creator>Lib Lab One</dc:creator>
  <cp:lastModifiedBy>Lib Lab One</cp:lastModifiedBy>
  <cp:revision>1</cp:revision>
  <dcterms:created xsi:type="dcterms:W3CDTF">2021-01-06T05:31:22Z</dcterms:created>
  <dcterms:modified xsi:type="dcterms:W3CDTF">2021-01-06T05:32:06Z</dcterms:modified>
</cp:coreProperties>
</file>